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0" r:id="rId4"/>
    <p:sldId id="272" r:id="rId5"/>
    <p:sldId id="261" r:id="rId6"/>
    <p:sldId id="267" r:id="rId7"/>
    <p:sldId id="266" r:id="rId8"/>
    <p:sldId id="268" r:id="rId9"/>
    <p:sldId id="269" r:id="rId10"/>
    <p:sldId id="262" r:id="rId11"/>
    <p:sldId id="271" r:id="rId12"/>
    <p:sldId id="263" r:id="rId13"/>
  </p:sldIdLst>
  <p:sldSz cx="9144000" cy="6858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60E89-40D9-432C-A0C8-AF714B43C019}" v="35" dt="2021-12-16T18:50:21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8" autoAdjust="0"/>
  </p:normalViewPr>
  <p:slideViewPr>
    <p:cSldViewPr>
      <p:cViewPr varScale="1">
        <p:scale>
          <a:sx n="46" d="100"/>
          <a:sy n="46" d="100"/>
        </p:scale>
        <p:origin x="153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be Stellingwerff Beintema" userId="357ba62213e82470" providerId="LiveId" clId="{C1A60E89-40D9-432C-A0C8-AF714B43C019}"/>
    <pc:docChg chg="undo custSel addSld delSld modSld modNotesMaster modHandout">
      <pc:chgData name="Siebe Stellingwerff Beintema" userId="357ba62213e82470" providerId="LiveId" clId="{C1A60E89-40D9-432C-A0C8-AF714B43C019}" dt="2021-12-16T19:45:27.670" v="3704" actId="20577"/>
      <pc:docMkLst>
        <pc:docMk/>
      </pc:docMkLst>
      <pc:sldChg chg="modSp mod modNotesTx">
        <pc:chgData name="Siebe Stellingwerff Beintema" userId="357ba62213e82470" providerId="LiveId" clId="{C1A60E89-40D9-432C-A0C8-AF714B43C019}" dt="2021-12-16T16:05:38.932" v="2697" actId="6549"/>
        <pc:sldMkLst>
          <pc:docMk/>
          <pc:sldMk cId="0" sldId="256"/>
        </pc:sldMkLst>
        <pc:spChg chg="mod">
          <ac:chgData name="Siebe Stellingwerff Beintema" userId="357ba62213e82470" providerId="LiveId" clId="{C1A60E89-40D9-432C-A0C8-AF714B43C019}" dt="2021-12-14T09:11:06.308" v="5" actId="27636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iebe Stellingwerff Beintema" userId="357ba62213e82470" providerId="LiveId" clId="{C1A60E89-40D9-432C-A0C8-AF714B43C019}" dt="2021-12-14T09:17:42.459" v="160" actId="20577"/>
        <pc:sldMkLst>
          <pc:docMk/>
          <pc:sldMk cId="0" sldId="258"/>
        </pc:sldMkLst>
        <pc:spChg chg="mod">
          <ac:chgData name="Siebe Stellingwerff Beintema" userId="357ba62213e82470" providerId="LiveId" clId="{C1A60E89-40D9-432C-A0C8-AF714B43C019}" dt="2021-12-14T09:17:42.459" v="160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 modNotesTx">
        <pc:chgData name="Siebe Stellingwerff Beintema" userId="357ba62213e82470" providerId="LiveId" clId="{C1A60E89-40D9-432C-A0C8-AF714B43C019}" dt="2021-12-16T16:05:05.608" v="2695" actId="20577"/>
        <pc:sldMkLst>
          <pc:docMk/>
          <pc:sldMk cId="0" sldId="260"/>
        </pc:sldMkLst>
        <pc:graphicFrameChg chg="mod modGraphic">
          <ac:chgData name="Siebe Stellingwerff Beintema" userId="357ba62213e82470" providerId="LiveId" clId="{C1A60E89-40D9-432C-A0C8-AF714B43C019}" dt="2021-12-16T15:16:57.038" v="1873" actId="6549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modSp mod">
        <pc:chgData name="Siebe Stellingwerff Beintema" userId="357ba62213e82470" providerId="LiveId" clId="{C1A60E89-40D9-432C-A0C8-AF714B43C019}" dt="2021-12-16T15:44:34.368" v="2622" actId="20577"/>
        <pc:sldMkLst>
          <pc:docMk/>
          <pc:sldMk cId="0" sldId="261"/>
        </pc:sldMkLst>
        <pc:graphicFrameChg chg="modGraphic">
          <ac:chgData name="Siebe Stellingwerff Beintema" userId="357ba62213e82470" providerId="LiveId" clId="{C1A60E89-40D9-432C-A0C8-AF714B43C019}" dt="2021-12-16T15:44:34.368" v="2622" actId="20577"/>
          <ac:graphicFrameMkLst>
            <pc:docMk/>
            <pc:sldMk cId="0" sldId="261"/>
            <ac:graphicFrameMk id="4" creationId="{00000000-0000-0000-0000-000000000000}"/>
          </ac:graphicFrameMkLst>
        </pc:graphicFrameChg>
      </pc:sldChg>
      <pc:sldChg chg="modSp mod">
        <pc:chgData name="Siebe Stellingwerff Beintema" userId="357ba62213e82470" providerId="LiveId" clId="{C1A60E89-40D9-432C-A0C8-AF714B43C019}" dt="2021-12-16T19:44:48.401" v="3678" actId="20577"/>
        <pc:sldMkLst>
          <pc:docMk/>
          <pc:sldMk cId="0" sldId="262"/>
        </pc:sldMkLst>
        <pc:spChg chg="mod">
          <ac:chgData name="Siebe Stellingwerff Beintema" userId="357ba62213e82470" providerId="LiveId" clId="{C1A60E89-40D9-432C-A0C8-AF714B43C019}" dt="2021-12-16T19:44:37.778" v="3677" actId="120"/>
          <ac:spMkLst>
            <pc:docMk/>
            <pc:sldMk cId="0" sldId="262"/>
            <ac:spMk id="2" creationId="{00000000-0000-0000-0000-000000000000}"/>
          </ac:spMkLst>
        </pc:spChg>
        <pc:spChg chg="mod">
          <ac:chgData name="Siebe Stellingwerff Beintema" userId="357ba62213e82470" providerId="LiveId" clId="{C1A60E89-40D9-432C-A0C8-AF714B43C019}" dt="2021-12-16T19:44:48.401" v="3678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 modNotesTx">
        <pc:chgData name="Siebe Stellingwerff Beintema" userId="357ba62213e82470" providerId="LiveId" clId="{C1A60E89-40D9-432C-A0C8-AF714B43C019}" dt="2021-12-16T19:42:35.073" v="3655" actId="6549"/>
        <pc:sldMkLst>
          <pc:docMk/>
          <pc:sldMk cId="0" sldId="266"/>
        </pc:sldMkLst>
        <pc:spChg chg="mod">
          <ac:chgData name="Siebe Stellingwerff Beintema" userId="357ba62213e82470" providerId="LiveId" clId="{C1A60E89-40D9-432C-A0C8-AF714B43C019}" dt="2021-12-16T19:42:14.346" v="3648" actId="20577"/>
          <ac:spMkLst>
            <pc:docMk/>
            <pc:sldMk cId="0" sldId="266"/>
            <ac:spMk id="2" creationId="{00000000-0000-0000-0000-000000000000}"/>
          </ac:spMkLst>
        </pc:spChg>
        <pc:graphicFrameChg chg="mod modGraphic">
          <ac:chgData name="Siebe Stellingwerff Beintema" userId="357ba62213e82470" providerId="LiveId" clId="{C1A60E89-40D9-432C-A0C8-AF714B43C019}" dt="2021-12-16T18:52:21.769" v="3509" actId="255"/>
          <ac:graphicFrameMkLst>
            <pc:docMk/>
            <pc:sldMk cId="0" sldId="266"/>
            <ac:graphicFrameMk id="4" creationId="{00000000-0000-0000-0000-000000000000}"/>
          </ac:graphicFrameMkLst>
        </pc:graphicFrameChg>
      </pc:sldChg>
      <pc:sldChg chg="modSp mod">
        <pc:chgData name="Siebe Stellingwerff Beintema" userId="357ba62213e82470" providerId="LiveId" clId="{C1A60E89-40D9-432C-A0C8-AF714B43C019}" dt="2021-12-14T10:12:49.120" v="950" actId="14734"/>
        <pc:sldMkLst>
          <pc:docMk/>
          <pc:sldMk cId="0" sldId="267"/>
        </pc:sldMkLst>
        <pc:spChg chg="mod">
          <ac:chgData name="Siebe Stellingwerff Beintema" userId="357ba62213e82470" providerId="LiveId" clId="{C1A60E89-40D9-432C-A0C8-AF714B43C019}" dt="2021-12-14T09:25:03.390" v="226" actId="20577"/>
          <ac:spMkLst>
            <pc:docMk/>
            <pc:sldMk cId="0" sldId="267"/>
            <ac:spMk id="2" creationId="{00000000-0000-0000-0000-000000000000}"/>
          </ac:spMkLst>
        </pc:spChg>
        <pc:graphicFrameChg chg="mod modGraphic">
          <ac:chgData name="Siebe Stellingwerff Beintema" userId="357ba62213e82470" providerId="LiveId" clId="{C1A60E89-40D9-432C-A0C8-AF714B43C019}" dt="2021-12-14T10:12:49.120" v="950" actId="14734"/>
          <ac:graphicFrameMkLst>
            <pc:docMk/>
            <pc:sldMk cId="0" sldId="267"/>
            <ac:graphicFrameMk id="5" creationId="{00000000-0000-0000-0000-000000000000}"/>
          </ac:graphicFrameMkLst>
        </pc:graphicFrameChg>
      </pc:sldChg>
      <pc:sldChg chg="addSp modSp mod">
        <pc:chgData name="Siebe Stellingwerff Beintema" userId="357ba62213e82470" providerId="LiveId" clId="{C1A60E89-40D9-432C-A0C8-AF714B43C019}" dt="2021-12-16T15:57:34.912" v="2638" actId="20577"/>
        <pc:sldMkLst>
          <pc:docMk/>
          <pc:sldMk cId="0" sldId="268"/>
        </pc:sldMkLst>
        <pc:spChg chg="mod">
          <ac:chgData name="Siebe Stellingwerff Beintema" userId="357ba62213e82470" providerId="LiveId" clId="{C1A60E89-40D9-432C-A0C8-AF714B43C019}" dt="2021-12-16T15:57:34.912" v="2638" actId="20577"/>
          <ac:spMkLst>
            <pc:docMk/>
            <pc:sldMk cId="0" sldId="268"/>
            <ac:spMk id="3" creationId="{00000000-0000-0000-0000-000000000000}"/>
          </ac:spMkLst>
        </pc:spChg>
        <pc:picChg chg="add mod">
          <ac:chgData name="Siebe Stellingwerff Beintema" userId="357ba62213e82470" providerId="LiveId" clId="{C1A60E89-40D9-432C-A0C8-AF714B43C019}" dt="2021-12-14T10:40:53.746" v="1208" actId="571"/>
          <ac:picMkLst>
            <pc:docMk/>
            <pc:sldMk cId="0" sldId="268"/>
            <ac:picMk id="5" creationId="{CE4D3EA5-0D42-4654-9135-CD989D2ABC1B}"/>
          </ac:picMkLst>
        </pc:picChg>
      </pc:sldChg>
      <pc:sldChg chg="addSp modSp new mod">
        <pc:chgData name="Siebe Stellingwerff Beintema" userId="357ba62213e82470" providerId="LiveId" clId="{C1A60E89-40D9-432C-A0C8-AF714B43C019}" dt="2021-12-16T18:55:17.157" v="3636" actId="27636"/>
        <pc:sldMkLst>
          <pc:docMk/>
          <pc:sldMk cId="866603073" sldId="269"/>
        </pc:sldMkLst>
        <pc:spChg chg="mod">
          <ac:chgData name="Siebe Stellingwerff Beintema" userId="357ba62213e82470" providerId="LiveId" clId="{C1A60E89-40D9-432C-A0C8-AF714B43C019}" dt="2021-12-14T10:43:40.693" v="1239" actId="20577"/>
          <ac:spMkLst>
            <pc:docMk/>
            <pc:sldMk cId="866603073" sldId="269"/>
            <ac:spMk id="2" creationId="{D07AF9CD-6041-4B01-A142-8FBEB393C44E}"/>
          </ac:spMkLst>
        </pc:spChg>
        <pc:spChg chg="mod">
          <ac:chgData name="Siebe Stellingwerff Beintema" userId="357ba62213e82470" providerId="LiveId" clId="{C1A60E89-40D9-432C-A0C8-AF714B43C019}" dt="2021-12-16T18:55:17.157" v="3636" actId="27636"/>
          <ac:spMkLst>
            <pc:docMk/>
            <pc:sldMk cId="866603073" sldId="269"/>
            <ac:spMk id="3" creationId="{86582AC6-CE0B-4BCF-881F-F26AAA680F3F}"/>
          </ac:spMkLst>
        </pc:spChg>
        <pc:picChg chg="add mod">
          <ac:chgData name="Siebe Stellingwerff Beintema" userId="357ba62213e82470" providerId="LiveId" clId="{C1A60E89-40D9-432C-A0C8-AF714B43C019}" dt="2021-12-14T10:44:01.213" v="1241" actId="1076"/>
          <ac:picMkLst>
            <pc:docMk/>
            <pc:sldMk cId="866603073" sldId="269"/>
            <ac:picMk id="4" creationId="{FEEC77ED-5406-47B5-B5CC-EB06E99A3F0F}"/>
          </ac:picMkLst>
        </pc:picChg>
      </pc:sldChg>
      <pc:sldChg chg="addSp delSp modSp new del mod">
        <pc:chgData name="Siebe Stellingwerff Beintema" userId="357ba62213e82470" providerId="LiveId" clId="{C1A60E89-40D9-432C-A0C8-AF714B43C019}" dt="2021-12-14T10:43:22.391" v="1224" actId="680"/>
        <pc:sldMkLst>
          <pc:docMk/>
          <pc:sldMk cId="909797442" sldId="269"/>
        </pc:sldMkLst>
        <pc:spChg chg="mod">
          <ac:chgData name="Siebe Stellingwerff Beintema" userId="357ba62213e82470" providerId="LiveId" clId="{C1A60E89-40D9-432C-A0C8-AF714B43C019}" dt="2021-12-14T10:43:21.672" v="1223" actId="20577"/>
          <ac:spMkLst>
            <pc:docMk/>
            <pc:sldMk cId="909797442" sldId="269"/>
            <ac:spMk id="2" creationId="{34C177E9-57CE-4B76-A08A-2D4F6A908973}"/>
          </ac:spMkLst>
        </pc:spChg>
        <pc:picChg chg="add del mod">
          <ac:chgData name="Siebe Stellingwerff Beintema" userId="357ba62213e82470" providerId="LiveId" clId="{C1A60E89-40D9-432C-A0C8-AF714B43C019}" dt="2021-12-14T10:43:19.653" v="1220"/>
          <ac:picMkLst>
            <pc:docMk/>
            <pc:sldMk cId="909797442" sldId="269"/>
            <ac:picMk id="3" creationId="{718AFA90-5525-42CF-9313-023A3FF73254}"/>
          </ac:picMkLst>
        </pc:picChg>
      </pc:sldChg>
      <pc:sldChg chg="new del">
        <pc:chgData name="Siebe Stellingwerff Beintema" userId="357ba62213e82470" providerId="LiveId" clId="{C1A60E89-40D9-432C-A0C8-AF714B43C019}" dt="2021-12-14T10:43:14.049" v="1215" actId="680"/>
        <pc:sldMkLst>
          <pc:docMk/>
          <pc:sldMk cId="1437168698" sldId="270"/>
        </pc:sldMkLst>
      </pc:sldChg>
      <pc:sldChg chg="new del">
        <pc:chgData name="Siebe Stellingwerff Beintema" userId="357ba62213e82470" providerId="LiveId" clId="{C1A60E89-40D9-432C-A0C8-AF714B43C019}" dt="2021-12-16T18:27:13.371" v="2756" actId="47"/>
        <pc:sldMkLst>
          <pc:docMk/>
          <pc:sldMk cId="3635642807" sldId="270"/>
        </pc:sldMkLst>
      </pc:sldChg>
      <pc:sldChg chg="modSp add mod">
        <pc:chgData name="Siebe Stellingwerff Beintema" userId="357ba62213e82470" providerId="LiveId" clId="{C1A60E89-40D9-432C-A0C8-AF714B43C019}" dt="2021-12-16T19:45:27.670" v="3704" actId="20577"/>
        <pc:sldMkLst>
          <pc:docMk/>
          <pc:sldMk cId="559242186" sldId="271"/>
        </pc:sldMkLst>
        <pc:spChg chg="mod">
          <ac:chgData name="Siebe Stellingwerff Beintema" userId="357ba62213e82470" providerId="LiveId" clId="{C1A60E89-40D9-432C-A0C8-AF714B43C019}" dt="2021-12-16T19:45:27.670" v="3704" actId="20577"/>
          <ac:spMkLst>
            <pc:docMk/>
            <pc:sldMk cId="559242186" sldId="271"/>
            <ac:spMk id="2" creationId="{4EBFA6FC-C990-472B-AC96-C6BC9423C3FD}"/>
          </ac:spMkLst>
        </pc:spChg>
        <pc:spChg chg="mod">
          <ac:chgData name="Siebe Stellingwerff Beintema" userId="357ba62213e82470" providerId="LiveId" clId="{C1A60E89-40D9-432C-A0C8-AF714B43C019}" dt="2021-12-16T18:29:20.653" v="2804" actId="20577"/>
          <ac:spMkLst>
            <pc:docMk/>
            <pc:sldMk cId="559242186" sldId="271"/>
            <ac:spMk id="3" creationId="{0C4C2928-9106-4E01-A595-ED4640C8C979}"/>
          </ac:spMkLst>
        </pc:spChg>
        <pc:picChg chg="mod">
          <ac:chgData name="Siebe Stellingwerff Beintema" userId="357ba62213e82470" providerId="LiveId" clId="{C1A60E89-40D9-432C-A0C8-AF714B43C019}" dt="2021-12-16T18:26:02.763" v="2750" actId="1076"/>
          <ac:picMkLst>
            <pc:docMk/>
            <pc:sldMk cId="559242186" sldId="271"/>
            <ac:picMk id="4" creationId="{7C994E17-DBCB-4186-BD32-C3EEC6A79851}"/>
          </ac:picMkLst>
        </pc:picChg>
        <pc:picChg chg="mod">
          <ac:chgData name="Siebe Stellingwerff Beintema" userId="357ba62213e82470" providerId="LiveId" clId="{C1A60E89-40D9-432C-A0C8-AF714B43C019}" dt="2021-12-16T18:28:11.397" v="2757" actId="1076"/>
          <ac:picMkLst>
            <pc:docMk/>
            <pc:sldMk cId="559242186" sldId="271"/>
            <ac:picMk id="6" creationId="{8321B5B6-782A-4CF7-942C-AB6917BE8D1D}"/>
          </ac:picMkLst>
        </pc:picChg>
      </pc:sldChg>
      <pc:sldChg chg="addSp modSp new mod">
        <pc:chgData name="Siebe Stellingwerff Beintema" userId="357ba62213e82470" providerId="LiveId" clId="{C1A60E89-40D9-432C-A0C8-AF714B43C019}" dt="2021-12-16T18:49:46.475" v="3504" actId="20577"/>
        <pc:sldMkLst>
          <pc:docMk/>
          <pc:sldMk cId="3078196181" sldId="272"/>
        </pc:sldMkLst>
        <pc:spChg chg="mod">
          <ac:chgData name="Siebe Stellingwerff Beintema" userId="357ba62213e82470" providerId="LiveId" clId="{C1A60E89-40D9-432C-A0C8-AF714B43C019}" dt="2021-12-16T18:32:53.769" v="2827" actId="20577"/>
          <ac:spMkLst>
            <pc:docMk/>
            <pc:sldMk cId="3078196181" sldId="272"/>
            <ac:spMk id="2" creationId="{EEE1060B-5B5E-4B3E-8791-2B3750F7E352}"/>
          </ac:spMkLst>
        </pc:spChg>
        <pc:spChg chg="mod">
          <ac:chgData name="Siebe Stellingwerff Beintema" userId="357ba62213e82470" providerId="LiveId" clId="{C1A60E89-40D9-432C-A0C8-AF714B43C019}" dt="2021-12-16T18:49:46.475" v="3504" actId="20577"/>
          <ac:spMkLst>
            <pc:docMk/>
            <pc:sldMk cId="3078196181" sldId="272"/>
            <ac:spMk id="3" creationId="{7B4448D9-1C58-4C4A-8D1D-91FA7C2FE08E}"/>
          </ac:spMkLst>
        </pc:spChg>
        <pc:picChg chg="add mod">
          <ac:chgData name="Siebe Stellingwerff Beintema" userId="357ba62213e82470" providerId="LiveId" clId="{C1A60E89-40D9-432C-A0C8-AF714B43C019}" dt="2021-12-16T18:33:06.961" v="2828"/>
          <ac:picMkLst>
            <pc:docMk/>
            <pc:sldMk cId="3078196181" sldId="272"/>
            <ac:picMk id="4" creationId="{3C45DAD5-7826-443A-A75D-5C5A00855F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C9C82C2-703E-43A9-86F5-4B42AD7D88EA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443C393-5318-4408-AA7B-1B206E4643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DEDEFF7-A793-4324-89A6-8E600F343B04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B166AF0-2663-40DF-A6A0-F4F90AAC843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Korte rapportage over het resultaat van </a:t>
            </a:r>
            <a:r>
              <a:rPr lang="nl-NL"/>
              <a:t>de 2021 </a:t>
            </a:r>
            <a:r>
              <a:rPr lang="nl-NL" dirty="0"/>
              <a:t>End Polio Now tulpenactie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6AF0-2663-40DF-A6A0-F4F90AAC8431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</a:t>
            </a:r>
            <a:r>
              <a:rPr lang="nl-NL" baseline="0" dirty="0"/>
              <a:t> é</a:t>
            </a:r>
            <a:r>
              <a:rPr lang="nl-NL" dirty="0"/>
              <a:t>én doosje End Polio Now tulpen</a:t>
            </a:r>
            <a:r>
              <a:rPr lang="nl-NL" baseline="0" dirty="0"/>
              <a:t> zitten 25 bollen.</a:t>
            </a:r>
          </a:p>
          <a:p>
            <a:r>
              <a:rPr lang="nl-NL" baseline="0" dirty="0"/>
              <a:t>In een projectverpakking zitten 2500 bollen, gelijk dus aan 100 doosjes.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6AF0-2663-40DF-A6A0-F4F90AAC8431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 (minimaal) is dat per Rotarian minstens 1 doosje</a:t>
            </a:r>
            <a:r>
              <a:rPr lang="nl-NL" baseline="0" dirty="0"/>
              <a:t> End Polio Now tulpen wordt verkocht. Dat is een netto opbrengst van EUR 10,25</a:t>
            </a:r>
          </a:p>
          <a:p>
            <a:endParaRPr lang="nl-NL" baseline="0" dirty="0"/>
          </a:p>
          <a:p>
            <a:r>
              <a:rPr lang="nl-NL" baseline="0" dirty="0"/>
              <a:t>Rotary International wil jaarlijks US$ 50 miljoen voor End Polio Now doneren. Dat bedrag wordt door de Bill and Melinda Gates Foundation verdrievoudigd.</a:t>
            </a:r>
          </a:p>
          <a:p>
            <a:r>
              <a:rPr lang="nl-NL" baseline="0" dirty="0"/>
              <a:t>Omgerekend komt dat neer op zo’n EUR 40,-- per Rotarian per jaar. </a:t>
            </a:r>
          </a:p>
          <a:p>
            <a:r>
              <a:rPr lang="nl-NL" baseline="0" dirty="0"/>
              <a:t>De End Polio Now tulpenactie is dus niet voldoende om aan de doelstelling van Rotary Internationaal te voldoen.</a:t>
            </a:r>
          </a:p>
          <a:p>
            <a:r>
              <a:rPr lang="nl-NL" baseline="0" dirty="0"/>
              <a:t>Maar alle beetjes helpen.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6AF0-2663-40DF-A6A0-F4F90AAC8431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6AF0-2663-40DF-A6A0-F4F90AAC8431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projectverpakking</a:t>
            </a:r>
            <a:r>
              <a:rPr lang="nl-NL" baseline="0" dirty="0"/>
              <a:t> omvat hetzelfde aantal tulpenbollen als 100 doosjes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6AF0-2663-40DF-A6A0-F4F90AAC8431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 veel Rotary Clubs laten het nog afweten. Dus zien we nog veel groeimogelijkheden.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6AF0-2663-40DF-A6A0-F4F90AAC843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</a:t>
            </a:r>
            <a:r>
              <a:rPr lang="nl-NL" baseline="0" dirty="0"/>
              <a:t> andere informatie: </a:t>
            </a:r>
          </a:p>
          <a:p>
            <a:r>
              <a:rPr lang="nl-NL" baseline="0" dirty="0"/>
              <a:t>Siebe Stellingwerff Beintema</a:t>
            </a:r>
          </a:p>
          <a:p>
            <a:r>
              <a:rPr lang="nl-NL" baseline="0" dirty="0" err="1"/>
              <a:t>siebe</a:t>
            </a:r>
            <a:r>
              <a:rPr lang="nl-NL" baseline="0" dirty="0"/>
              <a:t>@</a:t>
            </a:r>
            <a:r>
              <a:rPr lang="nl-NL" baseline="0" dirty="0" err="1"/>
              <a:t>stellingwerff.nl</a:t>
            </a: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6AF0-2663-40DF-A6A0-F4F90AAC8431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47D9-0D67-433E-969A-99B9BDE7E407}" type="datetimeFigureOut">
              <a:rPr lang="nl-NL" smtClean="0"/>
              <a:pPr/>
              <a:t>16-12-2021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F6AA-8DC4-46F4-BC13-3A182C928CC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End Polio </a:t>
            </a:r>
            <a:r>
              <a:rPr lang="nl-NL" sz="5400" dirty="0" err="1"/>
              <a:t>Now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92500" lnSpcReduction="20000"/>
          </a:bodyPr>
          <a:lstStyle/>
          <a:p>
            <a:r>
              <a:rPr lang="nl-NL" sz="4300" dirty="0"/>
              <a:t>Tulpenactie 2021</a:t>
            </a:r>
          </a:p>
          <a:p>
            <a:endParaRPr lang="nl-NL" sz="2400" dirty="0"/>
          </a:p>
          <a:p>
            <a:r>
              <a:rPr lang="nl-NL" sz="2600" dirty="0"/>
              <a:t>Rotary Nationaal Polio Comité 2 </a:t>
            </a:r>
          </a:p>
          <a:p>
            <a:r>
              <a:rPr lang="nl-NL" sz="2600" dirty="0"/>
              <a:t>Siebe Stellingwerff Beintema</a:t>
            </a:r>
          </a:p>
          <a:p>
            <a:r>
              <a:rPr lang="nl-NL" sz="2600" dirty="0" err="1"/>
              <a:t>siebe</a:t>
            </a:r>
            <a:r>
              <a:rPr lang="nl-NL" sz="2600" dirty="0"/>
              <a:t>@</a:t>
            </a:r>
            <a:r>
              <a:rPr lang="nl-NL" sz="2600" dirty="0" err="1"/>
              <a:t>stellingwerff.nl</a:t>
            </a:r>
            <a:endParaRPr lang="nl-NL" sz="2600" dirty="0"/>
          </a:p>
        </p:txBody>
      </p:sp>
      <p:pic>
        <p:nvPicPr>
          <p:cNvPr id="1026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92696"/>
            <a:ext cx="1301635" cy="187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Resultaat 2021 EPN tulpenactie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Opbrengst: 	12.704 doosjes </a:t>
            </a:r>
            <a:br>
              <a:rPr lang="nl-NL" dirty="0"/>
            </a:br>
            <a:r>
              <a:rPr lang="nl-NL" dirty="0"/>
              <a:t> 			    + 19 projectverpakkingen </a:t>
            </a:r>
            <a:br>
              <a:rPr lang="nl-NL" dirty="0"/>
            </a:br>
            <a:r>
              <a:rPr lang="nl-NL" dirty="0"/>
              <a:t>			    +  donaties </a:t>
            </a:r>
            <a:br>
              <a:rPr lang="nl-NL" dirty="0"/>
            </a:br>
            <a:r>
              <a:rPr lang="nl-NL" dirty="0"/>
              <a:t> 					 €   236.786,--</a:t>
            </a:r>
          </a:p>
          <a:p>
            <a:r>
              <a:rPr lang="nl-NL" dirty="0"/>
              <a:t>Kosten:				 €     68.786,--</a:t>
            </a:r>
          </a:p>
          <a:p>
            <a:r>
              <a:rPr lang="nl-NL" dirty="0"/>
              <a:t>Resultaat:			 €   </a:t>
            </a:r>
            <a:r>
              <a:rPr lang="nl-NL" dirty="0">
                <a:solidFill>
                  <a:srgbClr val="000000"/>
                </a:solidFill>
              </a:rPr>
              <a:t>168.000,--</a:t>
            </a:r>
          </a:p>
          <a:p>
            <a:r>
              <a:rPr lang="nl-NL" dirty="0">
                <a:solidFill>
                  <a:srgbClr val="000000"/>
                </a:solidFill>
              </a:rPr>
              <a:t>R</a:t>
            </a:r>
            <a:r>
              <a:rPr lang="nl-NL" dirty="0"/>
              <a:t>esultaat + BMG Foundation</a:t>
            </a:r>
            <a:br>
              <a:rPr lang="nl-NL" dirty="0"/>
            </a:br>
            <a:r>
              <a:rPr lang="nl-NL" dirty="0"/>
              <a:t>			</a:t>
            </a:r>
            <a:r>
              <a:rPr lang="nl-NL" sz="4800" dirty="0"/>
              <a:t> 		</a:t>
            </a:r>
            <a:r>
              <a:rPr lang="nl-NL" sz="4800" b="1" dirty="0"/>
              <a:t>€ 504.000,-- </a:t>
            </a:r>
          </a:p>
          <a:p>
            <a:r>
              <a:rPr lang="nl-NL" dirty="0"/>
              <a:t>En uit DDF D1560 		</a:t>
            </a:r>
            <a:r>
              <a:rPr lang="nl-NL" sz="4800" b="1" dirty="0"/>
              <a:t>€   45.000,--</a:t>
            </a:r>
          </a:p>
        </p:txBody>
      </p:sp>
      <p:pic>
        <p:nvPicPr>
          <p:cNvPr id="4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85611" cy="156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FA6FC-C990-472B-AC96-C6BC9423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sz="3600" dirty="0"/>
              <a:t>Opbrengst End Polio Now tulpenacties </a:t>
            </a:r>
            <a:br>
              <a:rPr lang="nl-NL" sz="3600" dirty="0"/>
            </a:br>
            <a:r>
              <a:rPr lang="nl-NL" sz="3600" dirty="0"/>
              <a:t>vanaf de start in 2014.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4C2928-9106-4E01-A595-ED4640C8C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2014	€   28.610,--</a:t>
            </a:r>
          </a:p>
          <a:p>
            <a:r>
              <a:rPr lang="nl-NL" dirty="0"/>
              <a:t>2015	€   41.620,--</a:t>
            </a:r>
          </a:p>
          <a:p>
            <a:r>
              <a:rPr lang="nl-NL" dirty="0"/>
              <a:t>2016	€ 133.421,--</a:t>
            </a:r>
          </a:p>
          <a:p>
            <a:r>
              <a:rPr lang="nl-NL" dirty="0"/>
              <a:t>2017	€ 121.172,--</a:t>
            </a:r>
          </a:p>
          <a:p>
            <a:r>
              <a:rPr lang="nl-NL" dirty="0"/>
              <a:t>2018	€ 120.065,--</a:t>
            </a:r>
          </a:p>
          <a:p>
            <a:r>
              <a:rPr lang="nl-NL" dirty="0"/>
              <a:t>2019 	€ 140.612,--</a:t>
            </a:r>
          </a:p>
          <a:p>
            <a:r>
              <a:rPr lang="nl-NL" dirty="0"/>
              <a:t>2020 	€ 163.000,--</a:t>
            </a:r>
          </a:p>
          <a:p>
            <a:r>
              <a:rPr lang="nl-NL" dirty="0"/>
              <a:t>2021	€ 168.000,--           </a:t>
            </a:r>
            <a:r>
              <a:rPr lang="nl-NL" sz="2800" i="1" dirty="0"/>
              <a:t>Het Nationaal Polio Comité 2</a:t>
            </a:r>
          </a:p>
          <a:p>
            <a:pPr marL="0" indent="0">
              <a:buNone/>
            </a:pPr>
            <a:r>
              <a:rPr lang="nl-NL" dirty="0"/>
              <a:t>Totaal	</a:t>
            </a:r>
            <a:r>
              <a:rPr lang="nl-NL" b="1" u="sng" dirty="0"/>
              <a:t>€ 916.500,-</a:t>
            </a:r>
            <a:r>
              <a:rPr lang="nl-NL" u="sng" dirty="0"/>
              <a:t>- </a:t>
            </a:r>
            <a:r>
              <a:rPr lang="nl-NL" dirty="0"/>
              <a:t>+ BMGF = </a:t>
            </a:r>
            <a:r>
              <a:rPr lang="nl-NL" sz="3900" b="1" u="sng" dirty="0"/>
              <a:t>€ 2.749.500,--</a:t>
            </a:r>
          </a:p>
        </p:txBody>
      </p:sp>
      <p:pic>
        <p:nvPicPr>
          <p:cNvPr id="4" name="Picture 2" descr="C:\Users\Stellingwerff\Documents\rotaryTULP\rotaryTULP\rotaryTULP-verpakking.jpg">
            <a:extLst>
              <a:ext uri="{FF2B5EF4-FFF2-40B4-BE49-F238E27FC236}">
                <a16:creationId xmlns:a16="http://schemas.microsoft.com/office/drawing/2014/main" id="{7C994E17-DBCB-4186-BD32-C3EEC6A7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174" y="286184"/>
            <a:ext cx="976226" cy="1405421"/>
          </a:xfrm>
          <a:prstGeom prst="rect">
            <a:avLst/>
          </a:prstGeom>
          <a:noFill/>
        </p:spPr>
      </p:pic>
      <p:pic>
        <p:nvPicPr>
          <p:cNvPr id="6" name="Afbeelding 5" descr="Afbeelding met gras, lucht, buiten, groep&#10;&#10;Automatisch gegenereerde beschrijving">
            <a:extLst>
              <a:ext uri="{FF2B5EF4-FFF2-40B4-BE49-F238E27FC236}">
                <a16:creationId xmlns:a16="http://schemas.microsoft.com/office/drawing/2014/main" id="{8321B5B6-782A-4CF7-942C-AB6917BE8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51" y="2139600"/>
            <a:ext cx="4343400" cy="25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2132855"/>
            <a:ext cx="5112568" cy="244827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nl-NL" sz="9600" dirty="0"/>
          </a:p>
          <a:p>
            <a:pPr algn="ctr">
              <a:buNone/>
            </a:pPr>
            <a:r>
              <a:rPr lang="nl-NL" sz="12600" dirty="0"/>
              <a:t>We gaan </a:t>
            </a:r>
            <a:r>
              <a:rPr lang="nl-NL" sz="12600"/>
              <a:t>door!</a:t>
            </a:r>
          </a:p>
          <a:p>
            <a:pPr algn="ctr">
              <a:buNone/>
            </a:pPr>
            <a:r>
              <a:rPr lang="nl-NL" sz="12600" dirty="0"/>
              <a:t>Tot volgend jaar!</a:t>
            </a:r>
          </a:p>
        </p:txBody>
      </p:sp>
      <p:pic>
        <p:nvPicPr>
          <p:cNvPr id="9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8680"/>
            <a:ext cx="1085611" cy="1562897"/>
          </a:xfrm>
          <a:prstGeom prst="rect">
            <a:avLst/>
          </a:prstGeom>
          <a:noFill/>
        </p:spPr>
      </p:pic>
      <p:pic>
        <p:nvPicPr>
          <p:cNvPr id="10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1085611" cy="1562897"/>
          </a:xfrm>
          <a:prstGeom prst="rect">
            <a:avLst/>
          </a:prstGeom>
          <a:noFill/>
        </p:spPr>
      </p:pic>
      <p:pic>
        <p:nvPicPr>
          <p:cNvPr id="11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0688"/>
            <a:ext cx="1085611" cy="1562897"/>
          </a:xfrm>
          <a:prstGeom prst="rect">
            <a:avLst/>
          </a:prstGeom>
          <a:noFill/>
        </p:spPr>
      </p:pic>
      <p:pic>
        <p:nvPicPr>
          <p:cNvPr id="14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653136"/>
            <a:ext cx="1085611" cy="1562897"/>
          </a:xfrm>
          <a:prstGeom prst="rect">
            <a:avLst/>
          </a:prstGeom>
          <a:noFill/>
        </p:spPr>
      </p:pic>
      <p:pic>
        <p:nvPicPr>
          <p:cNvPr id="15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25144"/>
            <a:ext cx="1085611" cy="1562897"/>
          </a:xfrm>
          <a:prstGeom prst="rect">
            <a:avLst/>
          </a:prstGeom>
          <a:noFill/>
        </p:spPr>
      </p:pic>
      <p:pic>
        <p:nvPicPr>
          <p:cNvPr id="16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25144"/>
            <a:ext cx="1085611" cy="1562897"/>
          </a:xfrm>
          <a:prstGeom prst="rect">
            <a:avLst/>
          </a:prstGeom>
          <a:noFill/>
        </p:spPr>
      </p:pic>
      <p:pic>
        <p:nvPicPr>
          <p:cNvPr id="2055" name="Picture 7" descr="C:\Users\Stellingwerff\Documents\rotaryTULP\rotaryTULP\rotaryTULP-zuil 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3550"/>
            <a:ext cx="1728787" cy="6394450"/>
          </a:xfrm>
          <a:prstGeom prst="rect">
            <a:avLst/>
          </a:prstGeom>
          <a:noFill/>
        </p:spPr>
      </p:pic>
      <p:pic>
        <p:nvPicPr>
          <p:cNvPr id="2056" name="Picture 8" descr="C:\Users\Stellingwerff\Documents\rotaryTULP\rotaryTULP\rotaryTULP-zuil 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5213" y="463550"/>
            <a:ext cx="1728787" cy="6394450"/>
          </a:xfrm>
          <a:prstGeom prst="rect">
            <a:avLst/>
          </a:prstGeom>
          <a:noFill/>
        </p:spPr>
      </p:pic>
      <p:pic>
        <p:nvPicPr>
          <p:cNvPr id="23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80"/>
            <a:ext cx="1085611" cy="1562897"/>
          </a:xfrm>
          <a:prstGeom prst="rect">
            <a:avLst/>
          </a:prstGeom>
          <a:noFill/>
        </p:spPr>
      </p:pic>
      <p:pic>
        <p:nvPicPr>
          <p:cNvPr id="24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48680"/>
            <a:ext cx="1085611" cy="1562897"/>
          </a:xfrm>
          <a:prstGeom prst="rect">
            <a:avLst/>
          </a:prstGeom>
          <a:noFill/>
        </p:spPr>
      </p:pic>
      <p:pic>
        <p:nvPicPr>
          <p:cNvPr id="25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1085611" cy="1562897"/>
          </a:xfrm>
          <a:prstGeom prst="rect">
            <a:avLst/>
          </a:prstGeom>
          <a:noFill/>
        </p:spPr>
      </p:pic>
      <p:pic>
        <p:nvPicPr>
          <p:cNvPr id="26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97152"/>
            <a:ext cx="1085611" cy="156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994122"/>
          </a:xfrm>
        </p:spPr>
        <p:txBody>
          <a:bodyPr/>
          <a:lstStyle/>
          <a:p>
            <a:r>
              <a:rPr lang="nl-NL" dirty="0"/>
              <a:t>End Polio Now Tulpenacties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r>
              <a:rPr lang="nl-NL" sz="1800" dirty="0"/>
              <a:t>2013: Filippijnen actie t.b.v. Tyfoon </a:t>
            </a:r>
            <a:r>
              <a:rPr lang="nl-NL" sz="1800" dirty="0" err="1"/>
              <a:t>Haiyan</a:t>
            </a:r>
            <a:r>
              <a:rPr lang="nl-NL" sz="1800" dirty="0"/>
              <a:t> nov. 2013</a:t>
            </a:r>
          </a:p>
          <a:p>
            <a:pPr lvl="1"/>
            <a:r>
              <a:rPr lang="nl-NL" sz="1800" dirty="0"/>
              <a:t>GB 2013-2014 koopt naamrechten End Polio </a:t>
            </a:r>
            <a:r>
              <a:rPr lang="nl-NL" sz="1800" dirty="0" err="1"/>
              <a:t>Now</a:t>
            </a:r>
            <a:r>
              <a:rPr lang="nl-NL" sz="1800" dirty="0"/>
              <a:t> tulp</a:t>
            </a:r>
          </a:p>
          <a:p>
            <a:r>
              <a:rPr lang="nl-NL" sz="1800" dirty="0"/>
              <a:t>2014: PDG1550 Jan Hol start verkoop EPN tulpen 		   3.011 doosjes</a:t>
            </a:r>
          </a:p>
          <a:p>
            <a:r>
              <a:rPr lang="nl-NL" sz="1800" dirty="0"/>
              <a:t>2015: </a:t>
            </a:r>
            <a:r>
              <a:rPr lang="nl-NL" sz="1800" dirty="0">
                <a:latin typeface="+mj-lt"/>
                <a:cs typeface="Arial" pitchFamily="34" charset="0"/>
              </a:rPr>
              <a:t>tweede actiejaar 	  	  		  	   4.381 doosjes </a:t>
            </a:r>
            <a:endParaRPr lang="nl-NL" sz="1800" dirty="0">
              <a:latin typeface="+mj-lt"/>
            </a:endParaRPr>
          </a:p>
          <a:p>
            <a:r>
              <a:rPr lang="nl-NL" sz="1800" dirty="0"/>
              <a:t>2016: derde actiejaar (NPC2)				14.069 doosjes</a:t>
            </a:r>
          </a:p>
          <a:p>
            <a:r>
              <a:rPr lang="nl-NL" sz="1800" dirty="0"/>
              <a:t>2017: vierde actiejaar					12.665 doosjes</a:t>
            </a:r>
            <a:br>
              <a:rPr lang="nl-NL" sz="1800" dirty="0"/>
            </a:br>
            <a:r>
              <a:rPr lang="nl-NL" sz="1800" dirty="0"/>
              <a:t>		+ USA		  	   1.000 doosjes</a:t>
            </a:r>
          </a:p>
          <a:p>
            <a:r>
              <a:rPr lang="nl-NL" sz="1800" dirty="0"/>
              <a:t>2018: vijfde actiejaar					12.107 doosjes</a:t>
            </a:r>
          </a:p>
          <a:p>
            <a:r>
              <a:rPr lang="nl-NL" sz="1800" dirty="0"/>
              <a:t>2019: zesde actiejaar					12.208 doosjes</a:t>
            </a:r>
            <a:br>
              <a:rPr lang="nl-NL" sz="1800" dirty="0"/>
            </a:br>
            <a:r>
              <a:rPr lang="nl-NL" sz="1800" dirty="0"/>
              <a:t> 		+ 21 project </a:t>
            </a:r>
            <a:r>
              <a:rPr lang="nl-NL" sz="1800" dirty="0" err="1"/>
              <a:t>verp</a:t>
            </a:r>
            <a:r>
              <a:rPr lang="nl-NL" sz="1800" dirty="0"/>
              <a:t>. =	   		   	  2.100 doosjes</a:t>
            </a:r>
            <a:br>
              <a:rPr lang="nl-NL" sz="1800" dirty="0"/>
            </a:br>
            <a:r>
              <a:rPr lang="nl-NL" sz="1800" dirty="0"/>
              <a:t>		+USA		   	   1.000 doosjes</a:t>
            </a:r>
          </a:p>
          <a:p>
            <a:r>
              <a:rPr lang="nl-NL" sz="1800" dirty="0"/>
              <a:t>2020: zevende actiejaar					12.767 doosjes</a:t>
            </a:r>
            <a:br>
              <a:rPr lang="nl-NL" sz="1800" dirty="0"/>
            </a:br>
            <a:r>
              <a:rPr lang="nl-NL" sz="1800" dirty="0"/>
              <a:t> 		+ 23 project </a:t>
            </a:r>
            <a:r>
              <a:rPr lang="nl-NL" sz="1800" dirty="0" err="1"/>
              <a:t>verp</a:t>
            </a:r>
            <a:r>
              <a:rPr lang="nl-NL" sz="1800" dirty="0"/>
              <a:t>. =	   		   	  2.300 doosjes</a:t>
            </a:r>
          </a:p>
          <a:p>
            <a:pPr marL="457200" lvl="1" indent="0">
              <a:buNone/>
            </a:pPr>
            <a:r>
              <a:rPr lang="nl-NL" sz="1800" dirty="0"/>
              <a:t>		+USA en Canada		    3.800 doosjes</a:t>
            </a:r>
          </a:p>
          <a:p>
            <a:r>
              <a:rPr lang="nl-NL" sz="1800" dirty="0"/>
              <a:t>2021: achtste actiejaar					12.704 doosjes</a:t>
            </a:r>
          </a:p>
          <a:p>
            <a:pPr marL="457200" lvl="1" indent="0">
              <a:buNone/>
            </a:pPr>
            <a:r>
              <a:rPr lang="nl-NL" sz="1800" dirty="0"/>
              <a:t>		+ 19 project </a:t>
            </a:r>
            <a:r>
              <a:rPr lang="nl-NL" sz="1800" dirty="0" err="1"/>
              <a:t>verp</a:t>
            </a:r>
            <a:r>
              <a:rPr lang="nl-NL" sz="1800" dirty="0"/>
              <a:t>. =	   		   	  1.900 doosjes</a:t>
            </a:r>
          </a:p>
          <a:p>
            <a:pPr marL="457200" lvl="1" indent="0">
              <a:buNone/>
            </a:pPr>
            <a:r>
              <a:rPr lang="nl-NL" sz="1800" dirty="0"/>
              <a:t>		+USA en Canada		    5.500 doosjes</a:t>
            </a:r>
          </a:p>
        </p:txBody>
      </p:sp>
      <p:pic>
        <p:nvPicPr>
          <p:cNvPr id="4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85611" cy="156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78098"/>
          </a:xfrm>
        </p:spPr>
        <p:txBody>
          <a:bodyPr/>
          <a:lstStyle/>
          <a:p>
            <a:r>
              <a:rPr lang="nl-NL" dirty="0"/>
              <a:t>Overzicht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92188"/>
              </p:ext>
            </p:extLst>
          </p:nvPr>
        </p:nvGraphicFramePr>
        <p:xfrm>
          <a:off x="369806" y="1196751"/>
          <a:ext cx="8666688" cy="580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455">
                  <a:extLst>
                    <a:ext uri="{9D8B030D-6E8A-4147-A177-3AD203B41FA5}">
                      <a16:colId xmlns:a16="http://schemas.microsoft.com/office/drawing/2014/main" val="3239695683"/>
                    </a:ext>
                  </a:extLst>
                </a:gridCol>
                <a:gridCol w="693316">
                  <a:extLst>
                    <a:ext uri="{9D8B030D-6E8A-4147-A177-3AD203B41FA5}">
                      <a16:colId xmlns:a16="http://schemas.microsoft.com/office/drawing/2014/main" val="2463240325"/>
                    </a:ext>
                  </a:extLst>
                </a:gridCol>
                <a:gridCol w="231105">
                  <a:extLst>
                    <a:ext uri="{9D8B030D-6E8A-4147-A177-3AD203B41FA5}">
                      <a16:colId xmlns:a16="http://schemas.microsoft.com/office/drawing/2014/main" val="3926631766"/>
                    </a:ext>
                  </a:extLst>
                </a:gridCol>
                <a:gridCol w="1397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000">
                <a:tc>
                  <a:txBody>
                    <a:bodyPr/>
                    <a:lstStyle/>
                    <a:p>
                      <a:r>
                        <a:rPr lang="nl-NL" dirty="0"/>
                        <a:t>District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nl-NL" dirty="0"/>
                        <a:t>Aantal doosjes  en Projectverpakkingen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nl-NL" dirty="0"/>
                        <a:t>Aantal doosjes 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nl-NL" dirty="0"/>
                        <a:t>Aantal doosjes 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nl-NL" dirty="0"/>
                        <a:t>Aantal doosjes 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nl-NL" dirty="0" err="1"/>
                        <a:t>Pro-jecten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+mj-lt"/>
                        </a:rPr>
                        <a:t>Opbrengst </a:t>
                      </a:r>
                      <a:br>
                        <a:rPr lang="nl-NL" dirty="0">
                          <a:latin typeface="+mj-lt"/>
                        </a:rPr>
                      </a:br>
                      <a:r>
                        <a:rPr lang="nl-NL" dirty="0">
                          <a:latin typeface="+mj-lt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2019</a:t>
                      </a:r>
                    </a:p>
                    <a:p>
                      <a:pPr algn="ctr"/>
                      <a:r>
                        <a:rPr lang="nl-NL" dirty="0" err="1"/>
                        <a:t>Proj</a:t>
                      </a:r>
                      <a:r>
                        <a:rPr lang="nl-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2020</a:t>
                      </a:r>
                    </a:p>
                    <a:p>
                      <a:pPr algn="ctr"/>
                      <a:r>
                        <a:rPr lang="nl-NL" b="0" dirty="0" err="1"/>
                        <a:t>Proj</a:t>
                      </a:r>
                      <a:r>
                        <a:rPr lang="nl-NL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2021</a:t>
                      </a:r>
                    </a:p>
                    <a:p>
                      <a:pPr algn="ctr"/>
                      <a:r>
                        <a:rPr lang="nl-NL" b="1" dirty="0" err="1"/>
                        <a:t>Proj</a:t>
                      </a:r>
                      <a:r>
                        <a:rPr lang="nl-NL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91923"/>
                  </a:ext>
                </a:extLst>
              </a:tr>
              <a:tr h="505753">
                <a:tc>
                  <a:txBody>
                    <a:bodyPr/>
                    <a:lstStyle/>
                    <a:p>
                      <a:r>
                        <a:rPr lang="nl-NL" dirty="0"/>
                        <a:t>D1550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€ 10.125,75</a:t>
                      </a:r>
                      <a:r>
                        <a:rPr lang="nl-NL" sz="20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r>
                        <a:rPr lang="nl-NL" dirty="0"/>
                        <a:t>D1560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€ 29.367,00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r>
                        <a:rPr lang="nl-NL" dirty="0"/>
                        <a:t>D1570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€ 24.346,75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r>
                        <a:rPr lang="nl-NL" dirty="0"/>
                        <a:t>D1580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€ 20.422,75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r>
                        <a:rPr lang="nl-NL" dirty="0"/>
                        <a:t>D1590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€ 17.077,75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r>
                        <a:rPr lang="nl-NL" dirty="0"/>
                        <a:t>D1600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2625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2715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€ 33.043,75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r>
                        <a:rPr lang="nl-NL" dirty="0"/>
                        <a:t>D1610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€ 10.347,50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000">
                <a:tc>
                  <a:txBody>
                    <a:bodyPr/>
                    <a:lstStyle/>
                    <a:p>
                      <a:r>
                        <a:rPr lang="nl-NL" dirty="0" err="1"/>
                        <a:t>Buiten-land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u="none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u="none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u="none" dirty="0"/>
                        <a:t>1630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u="non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u="none" dirty="0"/>
                        <a:t>2183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u="non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nl-NL" sz="20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23.268,75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46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5370">
                <a:tc>
                  <a:txBody>
                    <a:bodyPr/>
                    <a:lstStyle/>
                    <a:p>
                      <a:r>
                        <a:rPr lang="nl-NL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12.107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12.208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12767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12704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€ 168.000,--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683" y="1"/>
            <a:ext cx="931317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1060B-5B5E-4B3E-8791-2B3750F7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Buitenlandse bijdragen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448D9-1C58-4C4A-8D1D-91FA7C2F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sz="4000" dirty="0"/>
              <a:t>Verdeling van de bijdragen door buitenlandse clubs die in totaal resultaat zijn meegenomen:</a:t>
            </a:r>
            <a:br>
              <a:rPr lang="nl-NL" sz="4000" dirty="0"/>
            </a:br>
            <a:endParaRPr lang="nl-NL" sz="4000" dirty="0"/>
          </a:p>
          <a:p>
            <a:pPr lvl="1"/>
            <a:r>
              <a:rPr lang="nl-NL" sz="3800" dirty="0"/>
              <a:t>België: 	     	  3 Clubs in D2130		€   3.895,00</a:t>
            </a:r>
          </a:p>
          <a:p>
            <a:pPr lvl="1"/>
            <a:r>
              <a:rPr lang="nl-NL" sz="3800" dirty="0"/>
              <a:t>Duitsland:  	  5 Clubs in D1810/50/70/80	€   3.127,50</a:t>
            </a:r>
          </a:p>
          <a:p>
            <a:pPr lvl="1"/>
            <a:r>
              <a:rPr lang="nl-NL" sz="3800" dirty="0"/>
              <a:t>Frankrijk:  	18 Clubs in D1650 		€   5.483,75</a:t>
            </a:r>
          </a:p>
          <a:p>
            <a:pPr lvl="1"/>
            <a:r>
              <a:rPr lang="nl-NL" sz="3800" dirty="0"/>
              <a:t>Zweden: 	14 Clubs in D2330		€   3.485,00</a:t>
            </a:r>
          </a:p>
          <a:p>
            <a:pPr lvl="1"/>
            <a:r>
              <a:rPr lang="nl-NL" sz="3800" dirty="0"/>
              <a:t>Zwitserland: meerdere Clubs in D1990		</a:t>
            </a:r>
            <a:r>
              <a:rPr lang="nl-NL" sz="3800" u="sng" dirty="0"/>
              <a:t>€   7.277,50</a:t>
            </a:r>
            <a:r>
              <a:rPr lang="nl-NL" sz="3800" dirty="0"/>
              <a:t>					Totaal		€ </a:t>
            </a:r>
            <a:r>
              <a:rPr lang="nl-NL" sz="3800" b="1" i="0" u="none" strike="noStrike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23.268,75</a:t>
            </a:r>
          </a:p>
          <a:p>
            <a:endParaRPr lang="nl-NL" dirty="0"/>
          </a:p>
          <a:p>
            <a:r>
              <a:rPr lang="nl-NL" sz="4000" dirty="0"/>
              <a:t>In USA zijn 500 en in Canada 5.000 doosjes End Polio Now tulpen verkocht. Die opbrengst is niet door ons aan TRF overgemaakt.</a:t>
            </a:r>
            <a:endParaRPr lang="nl-NL" sz="4000" b="1" i="0" u="none" strike="noStrike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4" name="Picture 2" descr="C:\Users\Stellingwerff\Documents\rotaryTULP\rotaryTULP\rotaryTULP-verpakking.jpg">
            <a:extLst>
              <a:ext uri="{FF2B5EF4-FFF2-40B4-BE49-F238E27FC236}">
                <a16:creationId xmlns:a16="http://schemas.microsoft.com/office/drawing/2014/main" id="{3C45DAD5-7826-443A-A75D-5C5A0085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835522" cy="120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19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nl-NL" dirty="0"/>
              <a:t>De 20 Nederlandse Clubs </a:t>
            </a:r>
            <a:br>
              <a:rPr lang="nl-NL" dirty="0"/>
            </a:br>
            <a:r>
              <a:rPr lang="nl-NL" dirty="0"/>
              <a:t>met hoogste netto opbrengst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081632"/>
              </p:ext>
            </p:extLst>
          </p:nvPr>
        </p:nvGraphicFramePr>
        <p:xfrm>
          <a:off x="539552" y="1487501"/>
          <a:ext cx="8486900" cy="508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5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nl-NL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bijdrage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bijdrage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Schiedam-De Veste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€ 3.678,75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Veenendaal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€ 1.537,50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Voorst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€ 2.683,50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</a:t>
                      </a:r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Enkhuizen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€ 1.508,00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0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Voorschoten-Leidschendam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€ 2.347.25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Ede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Kernhem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€ 1.492,25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91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Oldebroek-Elburg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€ 2.080,75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Aalten Wisch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€ 1.476,00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91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Het Westland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€ 2.050,--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Huizen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€ 1,471,50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0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Barchem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€ 2.050,--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Zevenaar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€ 1.467,00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Amsterdam-Westertoren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€ 2.019,25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Rotterdam-Kralingen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€ 1.464,50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467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Voorhout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€ 1.537,50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</a:t>
                      </a:r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Roden-Leek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€ 1.426,00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29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</a:t>
                      </a:r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Delft-Vermeer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€ 1.453,50</a:t>
                      </a:r>
                    </a:p>
                    <a:p>
                      <a:pPr algn="l" fontAlgn="t"/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‘s-Gravenhage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€ 1.424,75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91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</a:t>
                      </a:r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Wateringen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€ 1.363,25</a:t>
                      </a:r>
                    </a:p>
                    <a:p>
                      <a:pPr algn="l" fontAlgn="t"/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RC Op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Seyst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te Zeist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D1570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€ 1.405,50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835522" cy="120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19 Projectverpakkingen!</a:t>
            </a:r>
            <a:br>
              <a:rPr lang="nl-NL" dirty="0"/>
            </a:br>
            <a:r>
              <a:rPr lang="nl-NL" dirty="0"/>
              <a:t>(= 1900 doosjes)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10826"/>
              </p:ext>
            </p:extLst>
          </p:nvPr>
        </p:nvGraphicFramePr>
        <p:xfrm>
          <a:off x="179512" y="1656690"/>
          <a:ext cx="8784975" cy="492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7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563">
                <a:tc>
                  <a:txBody>
                    <a:bodyPr/>
                    <a:lstStyle/>
                    <a:p>
                      <a:r>
                        <a:rPr lang="nl-NL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79">
                <a:tc>
                  <a:txBody>
                    <a:bodyPr/>
                    <a:lstStyle/>
                    <a:p>
                      <a:r>
                        <a:rPr lang="nl-NL" b="1" dirty="0"/>
                        <a:t>D1560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Almelo + Ambt Almelo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D1580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Enkhuizen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7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Barchem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D1590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Roden-Leek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7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Hattem-Heerde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D1600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nl-NL" dirty="0"/>
                        <a:t>Barendrecht, Rotterdam-Alexander, R-Fijenoord, </a:t>
                      </a:r>
                      <a:br>
                        <a:rPr lang="nl-NL" dirty="0"/>
                      </a:br>
                      <a:r>
                        <a:rPr lang="nl-NL" dirty="0"/>
                        <a:t>R-Kralingen en R-Nieuwe Dag samen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Oldenzaal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14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Zevenaar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40057"/>
                  </a:ext>
                </a:extLst>
              </a:tr>
              <a:tr h="45837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Zutphen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Schiedam – de Veste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291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 dirty="0"/>
                        <a:t>D1570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Huizen + Huizen-Gooimeer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Voorschoten-Leidschendam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98439"/>
                  </a:ext>
                </a:extLst>
              </a:tr>
              <a:tr h="36717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 </a:t>
                      </a:r>
                      <a:r>
                        <a:rPr lang="nl-NL" dirty="0" err="1"/>
                        <a:t>Seyst</a:t>
                      </a:r>
                      <a:r>
                        <a:rPr lang="nl-NL" dirty="0"/>
                        <a:t> te Zeist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51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Ter Aar e.o.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D1870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Duisburg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95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Waddinxveen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835522" cy="120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000" b="1" dirty="0"/>
              <a:t>Hoeveel clubs deden in 2019, 2020 en 2021</a:t>
            </a:r>
            <a:br>
              <a:rPr lang="nl-NL" sz="3000" b="1" dirty="0"/>
            </a:br>
            <a:r>
              <a:rPr lang="nl-NL" sz="3000" b="1" dirty="0"/>
              <a:t>mee per District</a:t>
            </a:r>
            <a:r>
              <a:rPr lang="nl-NL" sz="3000" dirty="0"/>
              <a:t>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490699"/>
              </p:ext>
            </p:extLst>
          </p:nvPr>
        </p:nvGraphicFramePr>
        <p:xfrm>
          <a:off x="371594" y="1562897"/>
          <a:ext cx="8229600" cy="499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522">
                  <a:extLst>
                    <a:ext uri="{9D8B030D-6E8A-4147-A177-3AD203B41FA5}">
                      <a16:colId xmlns:a16="http://schemas.microsoft.com/office/drawing/2014/main" val="14543321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742">
                  <a:extLst>
                    <a:ext uri="{9D8B030D-6E8A-4147-A177-3AD203B41FA5}">
                      <a16:colId xmlns:a16="http://schemas.microsoft.com/office/drawing/2014/main" val="487569388"/>
                    </a:ext>
                  </a:extLst>
                </a:gridCol>
                <a:gridCol w="1364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9903">
                <a:tc>
                  <a:txBody>
                    <a:bodyPr/>
                    <a:lstStyle/>
                    <a:p>
                      <a:pPr algn="l" fontAlgn="t"/>
                      <a:endParaRPr lang="nl-NL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Aantal Clubs in District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deden in</a:t>
                      </a:r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2019</a:t>
                      </a:r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mee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deden in </a:t>
                      </a:r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2020</a:t>
                      </a:r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mee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deden in</a:t>
                      </a:r>
                      <a:b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2021</a:t>
                      </a:r>
                      <a:b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mee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deden in</a:t>
                      </a:r>
                      <a:b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nl-NL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2021</a:t>
                      </a:r>
                      <a:b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nl-NL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NIET mee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 </a:t>
                      </a:r>
                      <a:r>
                        <a:rPr lang="nl-NL" sz="3200" dirty="0"/>
                        <a:t>%</a:t>
                      </a:r>
                    </a:p>
                    <a:p>
                      <a:pPr algn="ctr"/>
                      <a:r>
                        <a:rPr lang="nl-NL" sz="3200" dirty="0"/>
                        <a:t>wel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81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D1550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2400" b="1" dirty="0">
                          <a:latin typeface="+mj-lt"/>
                          <a:cs typeface="Calibri" panose="020F0502020204030204" pitchFamily="34" charset="0"/>
                        </a:rPr>
                        <a:t>37 %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D1560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latin typeface="+mj-lt"/>
                        </a:rPr>
                        <a:t>74 %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D1570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latin typeface="+mj-lt"/>
                        </a:rPr>
                        <a:t>53 %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D1580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latin typeface="+mj-lt"/>
                        </a:rPr>
                        <a:t>38 %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D1590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latin typeface="+mj-lt"/>
                        </a:rPr>
                        <a:t>71 %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D1600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latin typeface="+mj-lt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D1610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latin typeface="+mj-lt"/>
                        </a:rPr>
                        <a:t>54 %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872">
                <a:tc>
                  <a:txBody>
                    <a:bodyPr/>
                    <a:lstStyle/>
                    <a:p>
                      <a:pPr algn="l" fontAlgn="b"/>
                      <a:r>
                        <a:rPr lang="nl-N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latin typeface="+mj-lt"/>
                        </a:rPr>
                        <a:t>57 %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389" y="0"/>
            <a:ext cx="1085611" cy="156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pPr algn="l"/>
            <a:r>
              <a:rPr lang="nl-NL" sz="3800" dirty="0"/>
              <a:t>Donaties van D1560 en D1580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nl-NL" dirty="0"/>
              <a:t>Vanuit hun DDF heeft D1560 direct € 10.000 aan TRF beschikbaar gemaakt. Vanuit het </a:t>
            </a:r>
            <a:r>
              <a:rPr lang="nl-NL" dirty="0" err="1"/>
              <a:t>WorldFund</a:t>
            </a:r>
            <a:r>
              <a:rPr lang="nl-NL" dirty="0"/>
              <a:t> wordt hier 50% aan toegevoegd.</a:t>
            </a:r>
            <a:br>
              <a:rPr lang="nl-NL" dirty="0"/>
            </a:br>
            <a:r>
              <a:rPr lang="nl-NL" dirty="0"/>
              <a:t>Totaal wordt door het BMGF verdrievoudigd.</a:t>
            </a:r>
            <a:br>
              <a:rPr lang="nl-NL" dirty="0"/>
            </a:br>
            <a:r>
              <a:rPr lang="nl-NL" dirty="0"/>
              <a:t>€ 10.000,-- +50%(WF) + (BMGF) is </a:t>
            </a:r>
            <a:r>
              <a:rPr lang="nl-NL" b="1" dirty="0"/>
              <a:t>€ 45.000,--</a:t>
            </a:r>
            <a:br>
              <a:rPr lang="nl-NL" b="1" dirty="0"/>
            </a:br>
            <a:endParaRPr lang="nl-NL" b="1" dirty="0"/>
          </a:p>
          <a:p>
            <a:r>
              <a:rPr lang="nl-NL" dirty="0"/>
              <a:t>D1580 heeft € 7.500 extra gestort vanuit de Districtsreserve. Dit bedrag is in de algemene overzichten verwerkt.</a:t>
            </a:r>
          </a:p>
          <a:p>
            <a:endParaRPr lang="nl-NL" dirty="0"/>
          </a:p>
        </p:txBody>
      </p:sp>
      <p:pic>
        <p:nvPicPr>
          <p:cNvPr id="4" name="Picture 2" descr="C:\Users\Stellingwerff\Documents\rotaryTULP\rotaryTULP\rotaryTULP-verpak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1043608" cy="1502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AF9CD-6041-4B01-A142-8FBEB393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donaties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582AC6-CE0B-4BCF-881F-F26AAA680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Bilthoven </a:t>
            </a:r>
            <a:r>
              <a:rPr lang="nl-NL" dirty="0" err="1"/>
              <a:t>Biologicals</a:t>
            </a:r>
            <a:r>
              <a:rPr lang="nl-NL" dirty="0"/>
              <a:t> heeft een actie onder haar medewerkers gehouden. Deelnemende medewerkers hielden hun bewegingen bij in een systeem. Dat werd een bijdrage van € 5.000,-- aan End Polio Now. Dit bedrag is in D1570 verwerkt.</a:t>
            </a:r>
          </a:p>
          <a:p>
            <a:r>
              <a:rPr lang="nl-NL" dirty="0"/>
              <a:t>RC Maastricht-Oost heeft een actie met T-shirts met QR-code en de tekst “</a:t>
            </a:r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” gelanceerd. De opbrengst zal waarschijnlijk direct aan TRF overgemaakt worden.</a:t>
            </a:r>
          </a:p>
          <a:p>
            <a:endParaRPr lang="nl-NL" dirty="0"/>
          </a:p>
        </p:txBody>
      </p:sp>
      <p:pic>
        <p:nvPicPr>
          <p:cNvPr id="4" name="Picture 2" descr="C:\Users\Stellingwerff\Documents\rotaryTULP\rotaryTULP\rotaryTULP-verpakking.jpg">
            <a:extLst>
              <a:ext uri="{FF2B5EF4-FFF2-40B4-BE49-F238E27FC236}">
                <a16:creationId xmlns:a16="http://schemas.microsoft.com/office/drawing/2014/main" id="{FEEC77ED-5406-47B5-B5CC-EB06E99A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00070"/>
            <a:ext cx="1043608" cy="1502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60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1240</Words>
  <Application>Microsoft Office PowerPoint</Application>
  <PresentationFormat>Diavoorstelling (4:3)</PresentationFormat>
  <Paragraphs>343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End Polio Now</vt:lpstr>
      <vt:lpstr>End Polio Now Tulpenacties</vt:lpstr>
      <vt:lpstr>Overzicht </vt:lpstr>
      <vt:lpstr>Buitenlandse bijdragen</vt:lpstr>
      <vt:lpstr>De 20 Nederlandse Clubs  met hoogste netto opbrengst</vt:lpstr>
      <vt:lpstr>19 Projectverpakkingen! (= 1900 doosjes)</vt:lpstr>
      <vt:lpstr>Hoeveel clubs deden in 2019, 2020 en 2021 mee per District?</vt:lpstr>
      <vt:lpstr>Donaties van D1560 en D1580</vt:lpstr>
      <vt:lpstr>Extra donaties</vt:lpstr>
      <vt:lpstr>Resultaat 2021 EPN tulpenactie</vt:lpstr>
      <vt:lpstr>Opbrengst End Polio Now tulpenacties  vanaf de start in 2014.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Polio Now</dc:title>
  <dc:creator>Stellingwerff</dc:creator>
  <cp:lastModifiedBy>Siebe Stellingwerff Beintema</cp:lastModifiedBy>
  <cp:revision>96</cp:revision>
  <cp:lastPrinted>2021-12-16T18:50:23Z</cp:lastPrinted>
  <dcterms:created xsi:type="dcterms:W3CDTF">2017-01-18T13:53:41Z</dcterms:created>
  <dcterms:modified xsi:type="dcterms:W3CDTF">2021-12-16T19:45:41Z</dcterms:modified>
</cp:coreProperties>
</file>